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sldIdLst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596165733975"/>
          <c:y val="0.0300854668459017"/>
          <c:w val="0.689836827297144"/>
          <c:h val="0.8434005148771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Pivot_13!$B$40</c:f>
              <c:strCache>
                <c:ptCount val="1"/>
                <c:pt idx="0">
                  <c:v>SID 2.0 Average Element Score</c:v>
                </c:pt>
              </c:strCache>
            </c:strRef>
          </c:tx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69D-4624-B7BA-06160937CB23}"/>
              </c:ext>
            </c:extLst>
          </c:dPt>
          <c:cat>
            <c:strRef>
              <c:f>Pivot_13!$A$41:$A$53</c:f>
              <c:strCache>
                <c:ptCount val="13"/>
                <c:pt idx="0">
                  <c:v>Tanzania</c:v>
                </c:pt>
                <c:pt idx="1">
                  <c:v>Lesotho</c:v>
                </c:pt>
                <c:pt idx="2">
                  <c:v>Haiti</c:v>
                </c:pt>
                <c:pt idx="3">
                  <c:v>Malawi</c:v>
                </c:pt>
                <c:pt idx="4">
                  <c:v>Uganda</c:v>
                </c:pt>
                <c:pt idx="5">
                  <c:v>Zambia</c:v>
                </c:pt>
                <c:pt idx="6">
                  <c:v>eSwatini</c:v>
                </c:pt>
                <c:pt idx="7">
                  <c:v>Botswana</c:v>
                </c:pt>
                <c:pt idx="8">
                  <c:v>Cote d'Ivoire</c:v>
                </c:pt>
                <c:pt idx="9">
                  <c:v>Namibia</c:v>
                </c:pt>
                <c:pt idx="10">
                  <c:v>Zimbabwe</c:v>
                </c:pt>
                <c:pt idx="11">
                  <c:v>Kenya</c:v>
                </c:pt>
                <c:pt idx="12">
                  <c:v>Rwanda</c:v>
                </c:pt>
              </c:strCache>
            </c:strRef>
          </c:cat>
          <c:val>
            <c:numRef>
              <c:f>Pivot_13!$B$41:$B$53</c:f>
              <c:numCache>
                <c:formatCode>0.00</c:formatCode>
                <c:ptCount val="13"/>
                <c:pt idx="0">
                  <c:v>4.301999999999999</c:v>
                </c:pt>
                <c:pt idx="1">
                  <c:v>5.585333333333338</c:v>
                </c:pt>
                <c:pt idx="2">
                  <c:v>5.463999999999999</c:v>
                </c:pt>
                <c:pt idx="3">
                  <c:v>5.474</c:v>
                </c:pt>
                <c:pt idx="4">
                  <c:v>5.629753086419749</c:v>
                </c:pt>
                <c:pt idx="5">
                  <c:v>5.748666666666667</c:v>
                </c:pt>
                <c:pt idx="6">
                  <c:v>6.59</c:v>
                </c:pt>
                <c:pt idx="7">
                  <c:v>6.067333333333333</c:v>
                </c:pt>
                <c:pt idx="8">
                  <c:v>5.71</c:v>
                </c:pt>
                <c:pt idx="9">
                  <c:v>6.590000000000001</c:v>
                </c:pt>
                <c:pt idx="10">
                  <c:v>6.43933333333334</c:v>
                </c:pt>
                <c:pt idx="11">
                  <c:v>6.386666666666667</c:v>
                </c:pt>
                <c:pt idx="12">
                  <c:v>7.613333333333333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9D-4624-B7BA-06160937CB23}"/>
            </c:ext>
          </c:extLst>
        </c:ser>
        <c:ser>
          <c:idx val="1"/>
          <c:order val="1"/>
          <c:tx>
            <c:strRef>
              <c:f>Pivot_13!$D$40</c:f>
              <c:strCache>
                <c:ptCount val="1"/>
                <c:pt idx="0">
                  <c:v>SID 3.0 Average Element Score</c:v>
                </c:pt>
              </c:strCache>
            </c:strRef>
          </c:tx>
          <c:invertIfNegative val="0"/>
          <c:val>
            <c:numRef>
              <c:f>Pivot_13!$D$41:$D$53</c:f>
              <c:numCache>
                <c:formatCode>0.00</c:formatCode>
                <c:ptCount val="13"/>
                <c:pt idx="0">
                  <c:v>5.036676019453796</c:v>
                </c:pt>
                <c:pt idx="1">
                  <c:v>5.72384479717813</c:v>
                </c:pt>
                <c:pt idx="2">
                  <c:v>5.7418911335578</c:v>
                </c:pt>
                <c:pt idx="3">
                  <c:v>5.824413179413177</c:v>
                </c:pt>
                <c:pt idx="4">
                  <c:v>5.860097001763668</c:v>
                </c:pt>
                <c:pt idx="5">
                  <c:v>6.09342151675485</c:v>
                </c:pt>
                <c:pt idx="6">
                  <c:v>6.33</c:v>
                </c:pt>
                <c:pt idx="7">
                  <c:v>6.406666666666668</c:v>
                </c:pt>
                <c:pt idx="8">
                  <c:v>6.48533333333334</c:v>
                </c:pt>
                <c:pt idx="9">
                  <c:v>7.008555395222061</c:v>
                </c:pt>
                <c:pt idx="10">
                  <c:v>7.153195179306283</c:v>
                </c:pt>
                <c:pt idx="11">
                  <c:v>7.19453262786595</c:v>
                </c:pt>
                <c:pt idx="12">
                  <c:v>7.938580246913578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9D-4624-B7BA-06160937C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717592"/>
        <c:axId val="2111720664"/>
      </c:barChart>
      <c:catAx>
        <c:axId val="2111717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1720664"/>
        <c:crosses val="autoZero"/>
        <c:auto val="1"/>
        <c:lblAlgn val="ctr"/>
        <c:lblOffset val="100"/>
        <c:noMultiLvlLbl val="0"/>
      </c:catAx>
      <c:valAx>
        <c:axId val="21117206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Element Score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1717592"/>
        <c:crosses val="autoZero"/>
        <c:crossBetween val="between"/>
      </c:valAx>
      <c:spPr>
        <a:ln>
          <a:solidFill>
            <a:schemeClr val="accent3"/>
          </a:solidFill>
        </a:ln>
      </c:spPr>
    </c:plotArea>
    <c:legend>
      <c:legendPos val="r"/>
      <c:layout>
        <c:manualLayout>
          <c:xMode val="edge"/>
          <c:yMode val="edge"/>
          <c:x val="0.81103742032246"/>
          <c:y val="0.34661085170083"/>
          <c:w val="0.166105436820398"/>
          <c:h val="0.2274620658227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Pivot_Income!$F$43</c:f>
              <c:strCache>
                <c:ptCount val="1"/>
                <c:pt idx="0">
                  <c:v>Low Income Average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Pivot_Income!$E$44:$E$58</c:f>
              <c:strCache>
                <c:ptCount val="15"/>
                <c:pt idx="0">
                  <c:v>1. Planning and Coordination</c:v>
                </c:pt>
                <c:pt idx="1">
                  <c:v>2. Policies and Governance</c:v>
                </c:pt>
                <c:pt idx="2">
                  <c:v>3. Civil Society Engagement</c:v>
                </c:pt>
                <c:pt idx="3">
                  <c:v>4. Private Sector Engagement</c:v>
                </c:pt>
                <c:pt idx="4">
                  <c:v>5. Public Access to Information</c:v>
                </c:pt>
                <c:pt idx="5">
                  <c:v>6. Service Delivery</c:v>
                </c:pt>
                <c:pt idx="6">
                  <c:v>7. Human Resources for Health</c:v>
                </c:pt>
                <c:pt idx="7">
                  <c:v>8. Commodity Security and Supply Chain</c:v>
                </c:pt>
                <c:pt idx="8">
                  <c:v>9. Quality Management</c:v>
                </c:pt>
                <c:pt idx="9">
                  <c:v>10. Laboratory</c:v>
                </c:pt>
                <c:pt idx="10">
                  <c:v>11. Domestic Resource Mobilization</c:v>
                </c:pt>
                <c:pt idx="11">
                  <c:v>12. Technical and Allocative Efficiencies</c:v>
                </c:pt>
                <c:pt idx="12">
                  <c:v>13. Epidemiological and Health Data</c:v>
                </c:pt>
                <c:pt idx="13">
                  <c:v>14. Financial/Expenditure Data</c:v>
                </c:pt>
                <c:pt idx="14">
                  <c:v>15. Performance Data</c:v>
                </c:pt>
              </c:strCache>
            </c:strRef>
          </c:cat>
          <c:val>
            <c:numRef>
              <c:f>Pivot_Income!$F$44:$F$58</c:f>
              <c:numCache>
                <c:formatCode>0.00</c:formatCode>
                <c:ptCount val="15"/>
                <c:pt idx="0">
                  <c:v>8.53982683982684</c:v>
                </c:pt>
                <c:pt idx="1">
                  <c:v>6.864949494949494</c:v>
                </c:pt>
                <c:pt idx="2">
                  <c:v>5.323030303030301</c:v>
                </c:pt>
                <c:pt idx="3">
                  <c:v>5.095959595959596</c:v>
                </c:pt>
                <c:pt idx="4">
                  <c:v>6.181818181818182</c:v>
                </c:pt>
                <c:pt idx="5">
                  <c:v>4.83956228956229</c:v>
                </c:pt>
                <c:pt idx="6">
                  <c:v>6.251515151515147</c:v>
                </c:pt>
                <c:pt idx="7">
                  <c:v>4.27167993061933</c:v>
                </c:pt>
                <c:pt idx="8">
                  <c:v>5.90952380952381</c:v>
                </c:pt>
                <c:pt idx="9">
                  <c:v>5.174545454545448</c:v>
                </c:pt>
                <c:pt idx="10">
                  <c:v>5.160889850889845</c:v>
                </c:pt>
                <c:pt idx="11">
                  <c:v>4.663838383838384</c:v>
                </c:pt>
                <c:pt idx="12">
                  <c:v>5.07822510822511</c:v>
                </c:pt>
                <c:pt idx="13">
                  <c:v>6.743030303030304</c:v>
                </c:pt>
                <c:pt idx="14">
                  <c:v>6.804343434343436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E3-46F9-9988-09E308B7AE00}"/>
            </c:ext>
          </c:extLst>
        </c:ser>
        <c:ser>
          <c:idx val="1"/>
          <c:order val="1"/>
          <c:tx>
            <c:strRef>
              <c:f>Pivot_Income!$G$43</c:f>
              <c:strCache>
                <c:ptCount val="1"/>
                <c:pt idx="0">
                  <c:v>Middle Income Average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Pivot_Income!$E$44:$E$58</c:f>
              <c:strCache>
                <c:ptCount val="15"/>
                <c:pt idx="0">
                  <c:v>1. Planning and Coordination</c:v>
                </c:pt>
                <c:pt idx="1">
                  <c:v>2. Policies and Governance</c:v>
                </c:pt>
                <c:pt idx="2">
                  <c:v>3. Civil Society Engagement</c:v>
                </c:pt>
                <c:pt idx="3">
                  <c:v>4. Private Sector Engagement</c:v>
                </c:pt>
                <c:pt idx="4">
                  <c:v>5. Public Access to Information</c:v>
                </c:pt>
                <c:pt idx="5">
                  <c:v>6. Service Delivery</c:v>
                </c:pt>
                <c:pt idx="6">
                  <c:v>7. Human Resources for Health</c:v>
                </c:pt>
                <c:pt idx="7">
                  <c:v>8. Commodity Security and Supply Chain</c:v>
                </c:pt>
                <c:pt idx="8">
                  <c:v>9. Quality Management</c:v>
                </c:pt>
                <c:pt idx="9">
                  <c:v>10. Laboratory</c:v>
                </c:pt>
                <c:pt idx="10">
                  <c:v>11. Domestic Resource Mobilization</c:v>
                </c:pt>
                <c:pt idx="11">
                  <c:v>12. Technical and Allocative Efficiencies</c:v>
                </c:pt>
                <c:pt idx="12">
                  <c:v>13. Epidemiological and Health Data</c:v>
                </c:pt>
                <c:pt idx="13">
                  <c:v>14. Financial/Expenditure Data</c:v>
                </c:pt>
                <c:pt idx="14">
                  <c:v>15. Performance Data</c:v>
                </c:pt>
              </c:strCache>
            </c:strRef>
          </c:cat>
          <c:val>
            <c:numRef>
              <c:f>Pivot_Income!$G$44:$G$58</c:f>
              <c:numCache>
                <c:formatCode>0.00</c:formatCode>
                <c:ptCount val="15"/>
                <c:pt idx="0">
                  <c:v>8.96673234811166</c:v>
                </c:pt>
                <c:pt idx="1">
                  <c:v>6.836475095785442</c:v>
                </c:pt>
                <c:pt idx="2">
                  <c:v>6.410977011494253</c:v>
                </c:pt>
                <c:pt idx="3">
                  <c:v>5.213850574712644</c:v>
                </c:pt>
                <c:pt idx="4">
                  <c:v>6.344827586206891</c:v>
                </c:pt>
                <c:pt idx="5">
                  <c:v>6.37338441890166</c:v>
                </c:pt>
                <c:pt idx="6">
                  <c:v>6.41572158365262</c:v>
                </c:pt>
                <c:pt idx="7">
                  <c:v>6.41721854560935</c:v>
                </c:pt>
                <c:pt idx="8">
                  <c:v>6.614170771756969</c:v>
                </c:pt>
                <c:pt idx="9">
                  <c:v>6.269655172413794</c:v>
                </c:pt>
                <c:pt idx="10">
                  <c:v>6.627115489874105</c:v>
                </c:pt>
                <c:pt idx="11">
                  <c:v>7.452260536398468</c:v>
                </c:pt>
                <c:pt idx="12">
                  <c:v>6.113760262725775</c:v>
                </c:pt>
                <c:pt idx="13">
                  <c:v>7.41379310344828</c:v>
                </c:pt>
                <c:pt idx="14">
                  <c:v>7.051992337164751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E3-46F9-9988-09E308B7A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786456"/>
        <c:axId val="2111789544"/>
      </c:barChart>
      <c:catAx>
        <c:axId val="2111786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11789544"/>
        <c:crosses val="autoZero"/>
        <c:auto val="1"/>
        <c:lblAlgn val="ctr"/>
        <c:lblOffset val="100"/>
        <c:noMultiLvlLbl val="0"/>
      </c:catAx>
      <c:valAx>
        <c:axId val="211178954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Element Score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 rot="0"/>
          <a:lstStyle/>
          <a:p>
            <a:pPr>
              <a:defRPr sz="1200"/>
            </a:pPr>
            <a:endParaRPr lang="en-US"/>
          </a:p>
        </c:txPr>
        <c:crossAx val="2111786456"/>
        <c:crosses val="autoZero"/>
        <c:crossBetween val="between"/>
      </c:valAx>
      <c:spPr>
        <a:ln>
          <a:solidFill>
            <a:schemeClr val="accent3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emf"/><Relationship Id="rId3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4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emf"/><Relationship Id="rId3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emf"/><Relationship Id="rId6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Relationship Id="rId3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emf"/><Relationship Id="rId3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emf"/><Relationship Id="rId6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gif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gif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emf"/><Relationship Id="rId3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4.emf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emf"/><Relationship Id="rId3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7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emf"/><Relationship Id="rId3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emf"/><Relationship Id="rId3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emf"/><Relationship Id="rId3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emf"/><Relationship Id="rId3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emf"/><Relationship Id="rId3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3" y="-19049"/>
            <a:ext cx="5741318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34676" y="4145966"/>
            <a:ext cx="8449976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69" y="2518639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569" y="228602"/>
            <a:ext cx="3186113" cy="11534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29777D-02B6-4F6C-85D6-C8C8BE6EF907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EDB99FA-F4F1-4309-9054-CD1B37106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2823C0E-E874-4EB6-A310-C12E735527B7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3305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6AC23F2-14AB-4F22-BCC9-A2BBD588E80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75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4995287" y="253993"/>
            <a:ext cx="3981274" cy="642859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9051A1-C13E-471F-846A-06F131EE9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80" cy="3657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374A5F3-F61D-4062-B22B-D15C7F9CFC31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ECC9AF6-9EFB-4302-A44F-E99181E46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158926C-4BDA-4F1A-B851-92CADB5D143C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6976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004242" y="228600"/>
            <a:ext cx="3963364" cy="6400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xmlns="" id="{E7861906-974E-44B8-A502-CC7279425E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51B312-1EB7-4835-9492-B8D5E0E72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531F2838-EF15-41BF-AC5C-253B061F4222}"/>
              </a:ext>
            </a:extLst>
          </p:cNvPr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AC6E0F07-6304-445A-A9EF-5213FF7C5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4A3224F-A668-4DDF-9098-5B34126D2F61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F7854497-0703-4B9F-BCCB-96990A9F53F5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CF2787C-87B5-4E1F-B1E5-A01C87A16D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9F094F-F360-4B17-93AF-F798A96248AF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5F36441-5678-4B48-9144-808AF7C1C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107370F-B441-42F1-BFB3-1E50F7D56D4D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5038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0C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B623A87-34F8-4802-8524-BA6F34AFF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148D6B-D9E4-40A2-92D8-3936517E11AD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EB1170A-C43B-4EB2-A8CF-80A7BD7B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9500477-B037-4276-8DA4-C598562B38A3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9928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8ED9CC-EC29-474A-BF5D-6F22A85DF475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AC1447D-C6DE-4878-B85B-D3F61AFE59A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9D1E3D-94F7-46CA-A0BE-67471DA77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AB3880-590A-409A-8B7A-31C10F5D69EE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5C8EA8-0780-4C6F-A9DF-ED2E30010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1A3A2F0-7ECF-4E4D-89D6-2C150BC060E0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9134D89E-A812-4BBE-9DD0-F630B82FB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7196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5F2F0A-237B-4345-B935-6D172743A4E6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0389E98-B667-4683-B921-16F1A61B6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2645FCC-8ED9-452F-84BD-7546D810D386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292F26-0544-4997-8F11-29C97EF1AC77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DEB4C34D-736B-4D3C-82D8-D7B4A98F5487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0CDD255-E5A3-46BC-BE69-24D65CBAFE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8D541357-2568-40F7-80E4-AC19AA145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6101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356179" y="42266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5335546" y="3541311"/>
            <a:ext cx="3644022" cy="2977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71AEA1-AC95-4821-8E9E-D17A492137D6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948218-545A-481C-A459-97BBCF5BFB2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FB57A7-8E3E-4D8F-B349-6ECA261592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16B9FAB-9E80-4367-8A47-77CC82DA2B8C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0DA1847-D058-4162-ACA6-F8A7A2633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F05DC8B-B1B6-4D56-9B5B-6C43409F5A5A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9821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568E2D-481E-4EB2-9102-C578E78330AD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065336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6978440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3757701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5" y="-19049"/>
            <a:ext cx="4012815" cy="687705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198071"/>
            <a:ext cx="869883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69" y="257074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7B7E362-A130-4064-877B-6362A0D930F3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B901AA-C023-423F-9A7E-0B5140AED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A0B242-D3F2-4FBB-9BA6-6B374EE70150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  <p:pic>
        <p:nvPicPr>
          <p:cNvPr id="18" name="Picture 17" descr="PEPFAR-Logo-Color-Tagline-Transparent-White.gif">
            <a:extLst>
              <a:ext uri="{FF2B5EF4-FFF2-40B4-BE49-F238E27FC236}">
                <a16:creationId xmlns:a16="http://schemas.microsoft.com/office/drawing/2014/main" xmlns="" id="{B0FCA176-831F-4FC4-880F-96BEEA816D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978944" y="775613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795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r="11487" b="11830"/>
          <a:stretch/>
        </p:blipFill>
        <p:spPr>
          <a:xfrm>
            <a:off x="2053295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7E938D-8E0D-4850-9AA2-63DC3437261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882719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r="9734" b="10648"/>
          <a:stretch/>
        </p:blipFill>
        <p:spPr>
          <a:xfrm>
            <a:off x="2191751" y="0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3B9769-2350-4AF8-B8DD-F2166135F6B5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2821239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" r="20264" b="17933"/>
          <a:stretch/>
        </p:blipFill>
        <p:spPr>
          <a:xfrm>
            <a:off x="4788569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9892B-2A5D-4BAE-A24D-EC9ABBA3F8E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6372449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E1CFA6-F696-40B9-8CEE-64740E7639C1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9952420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0CA08F-4E2C-417C-8EC0-D9619094533A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9681189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F5357B-5B5C-4147-9850-D364FDAEAAF9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3696397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Ribbon Informal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b="12010"/>
          <a:stretch/>
        </p:blipFill>
        <p:spPr>
          <a:xfrm>
            <a:off x="0" y="0"/>
            <a:ext cx="6737740" cy="683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193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D024B7-7F06-4DBE-9DD1-AE13A86B846F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1837675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616" userDrawn="1">
          <p15:clr>
            <a:srgbClr val="FBAE40"/>
          </p15:clr>
        </p15:guide>
        <p15:guide id="4" pos="10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3883181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26A2CD-B90A-43E1-8DF5-FF1FF6BE794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40837328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3" y="-19049"/>
            <a:ext cx="5741318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34676" y="4145966"/>
            <a:ext cx="8449976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69" y="2518639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569" y="228602"/>
            <a:ext cx="3186113" cy="11534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29777D-02B6-4F6C-85D6-C8C8BE6EF907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EDB99FA-F4F1-4309-9054-CD1B37106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2823C0E-E874-4EB6-A310-C12E735527B7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9631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5" y="-19049"/>
            <a:ext cx="4012815" cy="687705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198071"/>
            <a:ext cx="869883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69" y="257074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7B7E362-A130-4064-877B-6362A0D930F3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B901AA-C023-423F-9A7E-0B5140AED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A0B242-D3F2-4FBB-9BA6-6B374EE70150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  <p:pic>
        <p:nvPicPr>
          <p:cNvPr id="18" name="Picture 17" descr="PEPFAR-Logo-Color-Tagline-Transparent-White.gif">
            <a:extLst>
              <a:ext uri="{FF2B5EF4-FFF2-40B4-BE49-F238E27FC236}">
                <a16:creationId xmlns:a16="http://schemas.microsoft.com/office/drawing/2014/main" xmlns="" id="{B0FCA176-831F-4FC4-880F-96BEEA816D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978944" y="775613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166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594151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06420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EPFAR-Logo-Color-Tagline-Transparent-White.gif">
            <a:extLst>
              <a:ext uri="{FF2B5EF4-FFF2-40B4-BE49-F238E27FC236}">
                <a16:creationId xmlns:a16="http://schemas.microsoft.com/office/drawing/2014/main" xmlns="" id="{7D28D937-0D8A-4DCB-9BF3-4AD1D96FF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78944" y="783962"/>
            <a:ext cx="3186113" cy="11534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2759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594151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06420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EPFAR-Logo-Color-Tagline-Transparent-White.gif">
            <a:extLst>
              <a:ext uri="{FF2B5EF4-FFF2-40B4-BE49-F238E27FC236}">
                <a16:creationId xmlns:a16="http://schemas.microsoft.com/office/drawing/2014/main" xmlns="" id="{7D28D937-0D8A-4DCB-9BF3-4AD1D96FF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78944" y="783962"/>
            <a:ext cx="3186113" cy="11534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59831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657522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69791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45885D-0E3B-40E9-BE1C-DE7949969A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09" y="1019121"/>
            <a:ext cx="2636782" cy="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853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86245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rgbClr val="0C50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0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1854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755768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9FADEA-0295-4BD5-9C30-02167E936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C3AD1ED-0EB0-4379-8475-62FD6889F1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23110F49-A09D-41A1-A0BB-A657BD3B057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FF951C4-55E5-4B0A-9FB8-B7216D4FCFB8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19FD200-343A-49BF-9E7D-434DB293B9B9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0DCF4C3-EEFE-4287-9317-A8F7E128C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811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2000AA-0018-41D5-85F3-7A446923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8D218C0-BEA2-430D-A162-C87789DFD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8A317D0-C754-41B3-B410-75386CF6B790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0A9FFA-C7DB-4829-866C-93FC2256B71E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58E61BC-9B6D-40AC-8038-CE88FF73F4D7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C74043-EF15-4F41-A762-D61DE8AA6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6740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6AC23F2-14AB-4F22-BCC9-A2BBD588E80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336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4995287" y="253993"/>
            <a:ext cx="3981274" cy="642859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9051A1-C13E-471F-846A-06F131EE9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80" cy="3657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374A5F3-F61D-4062-B22B-D15C7F9CFC31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ECC9AF6-9EFB-4302-A44F-E99181E46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158926C-4BDA-4F1A-B851-92CADB5D143C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4018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004242" y="228600"/>
            <a:ext cx="3963364" cy="6400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xmlns="" id="{E7861906-974E-44B8-A502-CC7279425E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51B312-1EB7-4835-9492-B8D5E0E72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531F2838-EF15-41BF-AC5C-253B061F4222}"/>
              </a:ext>
            </a:extLst>
          </p:cNvPr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AC6E0F07-6304-445A-A9EF-5213FF7C5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4A3224F-A668-4DDF-9098-5B34126D2F61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F7854497-0703-4B9F-BCCB-96990A9F53F5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CF2787C-87B5-4E1F-B1E5-A01C87A16D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9F094F-F360-4B17-93AF-F798A96248AF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5F36441-5678-4B48-9144-808AF7C1C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107370F-B441-42F1-BFB3-1E50F7D56D4D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1563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657522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69791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#PEPFAR15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45885D-0E3B-40E9-BE1C-DE7949969A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09" y="1019121"/>
            <a:ext cx="2636782" cy="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62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0C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B623A87-34F8-4802-8524-BA6F34AFF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148D6B-D9E4-40A2-92D8-3936517E11AD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EB1170A-C43B-4EB2-A8CF-80A7BD7B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9500477-B037-4276-8DA4-C598562B38A3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5521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8ED9CC-EC29-474A-BF5D-6F22A85DF475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AC1447D-C6DE-4878-B85B-D3F61AFE59A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9D1E3D-94F7-46CA-A0BE-67471DA77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AB3880-590A-409A-8B7A-31C10F5D69EE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5C8EA8-0780-4C6F-A9DF-ED2E30010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1A3A2F0-7ECF-4E4D-89D6-2C150BC060E0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9134D89E-A812-4BBE-9DD0-F630B82FB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5645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5F2F0A-237B-4345-B935-6D172743A4E6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0389E98-B667-4683-B921-16F1A61B6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2645FCC-8ED9-452F-84BD-7546D810D386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292F26-0544-4997-8F11-29C97EF1AC77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DEB4C34D-736B-4D3C-82D8-D7B4A98F5487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0CDD255-E5A3-46BC-BE69-24D65CBAFE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8D541357-2568-40F7-80E4-AC19AA145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8153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356179" y="42266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5335546" y="3541311"/>
            <a:ext cx="3644022" cy="2977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71AEA1-AC95-4821-8E9E-D17A492137D6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948218-545A-481C-A459-97BBCF5BFB2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/>
                </a:solidFill>
              </a:rPr>
              <a:pPr/>
              <a:t>‹#›</a:t>
            </a:fld>
            <a:endParaRPr lang="en-US" dirty="0">
              <a:solidFill>
                <a:srgbClr val="16181A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FB57A7-8E3E-4D8F-B349-6ECA261592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16B9FAB-9E80-4367-8A47-77CC82DA2B8C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0DA1847-D058-4162-ACA6-F8A7A2633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F05DC8B-B1B6-4D56-9B5B-6C43409F5A5A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29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568E2D-481E-4EB2-9102-C578E78330AD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9571464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4044038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40871086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r="11487" b="11830"/>
          <a:stretch/>
        </p:blipFill>
        <p:spPr>
          <a:xfrm>
            <a:off x="2053295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7E938D-8E0D-4850-9AA2-63DC3437261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1403407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r="9734" b="10648"/>
          <a:stretch/>
        </p:blipFill>
        <p:spPr>
          <a:xfrm>
            <a:off x="2191751" y="0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3B9769-2350-4AF8-B8DD-F2166135F6B5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4001503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" r="20264" b="17933"/>
          <a:stretch/>
        </p:blipFill>
        <p:spPr>
          <a:xfrm>
            <a:off x="4788569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9892B-2A5D-4BAE-A24D-EC9ABBA3F8E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9137670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4304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E1CFA6-F696-40B9-8CEE-64740E7639C1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7627787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0CA08F-4E2C-417C-8EC0-D9619094533A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8346139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F5357B-5B5C-4147-9850-D364FDAEAAF9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8896695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Ribbon Informal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1" b="12010"/>
          <a:stretch/>
        </p:blipFill>
        <p:spPr>
          <a:xfrm>
            <a:off x="0" y="0"/>
            <a:ext cx="6737740" cy="683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193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D024B7-7F06-4DBE-9DD1-AE13A86B846F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130830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616" userDrawn="1">
          <p15:clr>
            <a:srgbClr val="FBAE40"/>
          </p15:clr>
        </p15:guide>
        <p15:guide id="4" pos="108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176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3883181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26A2CD-B90A-43E1-8DF5-FF1FF6BE794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4800670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rgbClr val="0C50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8130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8220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755768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9FADEA-0295-4BD5-9C30-02167E936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8C3AD1ED-0EB0-4379-8475-62FD6889F1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23110F49-A09D-41A1-A0BB-A657BD3B057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FF951C4-55E5-4B0A-9FB8-B7216D4FCFB8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19FD200-343A-49BF-9E7D-434DB293B9B9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0DCF4C3-EEFE-4287-9317-A8F7E128C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68165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 userDrawn="1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2000AA-0018-41D5-85F3-7A446923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8D218C0-BEA2-430D-A162-C87789DFD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8A317D0-C754-41B3-B410-75386CF6B790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0A9FFA-C7DB-4829-866C-93FC2256B71E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58E61BC-9B6D-40AC-8038-CE88FF73F4D7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C74043-EF15-4F41-A762-D61DE8AA6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2950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0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3775606"/>
            <a:ext cx="8449976" cy="1506566"/>
          </a:xfrm>
        </p:spPr>
        <p:txBody>
          <a:bodyPr/>
          <a:lstStyle/>
          <a:p>
            <a:r>
              <a:rPr lang="en-US" dirty="0" smtClean="0"/>
              <a:t>Christopher A. Hart, Michael </a:t>
            </a:r>
            <a:r>
              <a:rPr lang="en-US" dirty="0" err="1" smtClean="0"/>
              <a:t>Ruffner</a:t>
            </a:r>
            <a:r>
              <a:rPr lang="en-US" dirty="0" smtClean="0"/>
              <a:t>, Janis Timberlake, Matt </a:t>
            </a:r>
            <a:r>
              <a:rPr lang="en-US" dirty="0" err="1" smtClean="0"/>
              <a:t>Wollmers</a:t>
            </a:r>
            <a:endParaRPr lang="en-US" dirty="0"/>
          </a:p>
          <a:p>
            <a:r>
              <a:rPr lang="en-US" sz="1800" dirty="0" smtClean="0"/>
              <a:t>Office of the U.S. Global AIDS Coordinator and Health Diplomacy </a:t>
            </a:r>
          </a:p>
          <a:p>
            <a:r>
              <a:rPr lang="en-US" sz="1800" dirty="0" smtClean="0"/>
              <a:t>U.S. Department of State</a:t>
            </a:r>
          </a:p>
          <a:p>
            <a:r>
              <a:rPr lang="en-US" sz="1800" dirty="0" smtClean="0"/>
              <a:t>July 25, </a:t>
            </a:r>
            <a:r>
              <a:rPr lang="en-US" sz="1800" dirty="0"/>
              <a:t>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698831" cy="1524000"/>
          </a:xfrm>
        </p:spPr>
        <p:txBody>
          <a:bodyPr/>
          <a:lstStyle/>
          <a:p>
            <a:r>
              <a:rPr lang="en-US" sz="4000" dirty="0"/>
              <a:t>PEPFAR’s Sustainability Index and Dashboard: Results from SID </a:t>
            </a:r>
            <a:r>
              <a:rPr lang="en-US" sz="4000" dirty="0" smtClean="0"/>
              <a:t>3.0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27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04D39C0-81B2-4618-9C73-62ADA460B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the SID?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93B63C-DE31-4732-B4DA-257D9D084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>
            <a:off x="0" y="838200"/>
            <a:ext cx="666237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838200"/>
            <a:ext cx="2286000" cy="5224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50" dirty="0" smtClean="0"/>
              <a:t>Helps partner country governments and other stakeholders </a:t>
            </a:r>
            <a:r>
              <a:rPr lang="en-US" sz="1450" b="1" dirty="0" smtClean="0"/>
              <a:t>assess the current state of national HIV/AIDS responses</a:t>
            </a:r>
            <a:r>
              <a:rPr lang="en-US" sz="1450" dirty="0" smtClean="0"/>
              <a:t> while identifying strengths and vulnerabilities.</a:t>
            </a:r>
          </a:p>
          <a:p>
            <a:endParaRPr lang="en-US" sz="1450" dirty="0" smtClean="0"/>
          </a:p>
          <a:p>
            <a:pPr marL="285750" indent="-285750">
              <a:buFont typeface="Arial"/>
              <a:buChar char="•"/>
            </a:pPr>
            <a:r>
              <a:rPr lang="en-US" sz="1450" dirty="0" smtClean="0"/>
              <a:t>Provides essential </a:t>
            </a:r>
            <a:r>
              <a:rPr lang="en-US" sz="1450" b="1" dirty="0" smtClean="0"/>
              <a:t>data used to determine health systems investments </a:t>
            </a:r>
            <a:r>
              <a:rPr lang="en-US" sz="1450" dirty="0" smtClean="0"/>
              <a:t>and metrics to track the impact of investments over time.</a:t>
            </a:r>
          </a:p>
          <a:p>
            <a:endParaRPr lang="en-US" sz="1450" dirty="0" smtClean="0"/>
          </a:p>
          <a:p>
            <a:pPr marL="285750" indent="-285750">
              <a:buFont typeface="Arial"/>
              <a:buChar char="•"/>
            </a:pPr>
            <a:r>
              <a:rPr lang="en-US" sz="1450" dirty="0" smtClean="0"/>
              <a:t>Serves as a </a:t>
            </a:r>
            <a:r>
              <a:rPr lang="en-US" sz="1450" b="1" dirty="0" smtClean="0"/>
              <a:t>health diplomacy tool</a:t>
            </a:r>
            <a:r>
              <a:rPr lang="en-US" sz="1450" dirty="0" smtClean="0"/>
              <a:t> for engaging partner governments.</a:t>
            </a:r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418887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04D39C0-81B2-4618-9C73-62ADA460B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768132" cy="1078244"/>
          </a:xfrm>
        </p:spPr>
        <p:txBody>
          <a:bodyPr/>
          <a:lstStyle/>
          <a:p>
            <a:r>
              <a:rPr lang="en-US" sz="3600" b="1" dirty="0" smtClean="0"/>
              <a:t>Findings</a:t>
            </a:r>
            <a:endParaRPr lang="en-US" sz="3600" b="1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93B63C-DE31-4732-B4DA-257D9D084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5867400"/>
            <a:ext cx="2362200" cy="304800"/>
          </a:xfrm>
        </p:spPr>
        <p:txBody>
          <a:bodyPr>
            <a:noAutofit/>
          </a:bodyPr>
          <a:lstStyle/>
          <a:p>
            <a:r>
              <a:rPr lang="en-US" sz="1200" dirty="0" smtClean="0"/>
              <a:t>p &lt; 0.001 using Student’s t-test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727819"/>
              </p:ext>
            </p:extLst>
          </p:nvPr>
        </p:nvGraphicFramePr>
        <p:xfrm>
          <a:off x="304800" y="1524000"/>
          <a:ext cx="8229600" cy="439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990600"/>
            <a:ext cx="91440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 smtClean="0"/>
              <a:t>12 of 13 countries close to epidemic control showed significant improvement in SID scores.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407643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04D39C0-81B2-4618-9C73-62ADA460B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768132" cy="1022844"/>
          </a:xfrm>
        </p:spPr>
        <p:txBody>
          <a:bodyPr/>
          <a:lstStyle/>
          <a:p>
            <a:r>
              <a:rPr lang="en-US" b="1" dirty="0" smtClean="0"/>
              <a:t>Findings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914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Middle income countries generally scored better than low income countries.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greatest discrepancies were in elements related to national health systems and financing.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752506"/>
              </p:ext>
            </p:extLst>
          </p:nvPr>
        </p:nvGraphicFramePr>
        <p:xfrm>
          <a:off x="228600" y="16002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e 6"/>
          <p:cNvSpPr/>
          <p:nvPr/>
        </p:nvSpPr>
        <p:spPr>
          <a:xfrm>
            <a:off x="7037859" y="3518505"/>
            <a:ext cx="374135" cy="1475619"/>
          </a:xfrm>
          <a:prstGeom prst="righ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93B63C-DE31-4732-B4DA-257D9D084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5600" y="6096000"/>
            <a:ext cx="5799615" cy="154907"/>
          </a:xfrm>
        </p:spPr>
        <p:txBody>
          <a:bodyPr>
            <a:noAutofit/>
          </a:bodyPr>
          <a:lstStyle/>
          <a:p>
            <a:r>
              <a:rPr lang="en-US" sz="1200" dirty="0" smtClean="0"/>
              <a:t>p &lt; 0.001 using Student’s t-test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887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04D39C0-81B2-4618-9C73-62ADA460B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768132" cy="1022844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066800"/>
            <a:ext cx="8610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Despite persistent differences, overall SID scores are moving toward greater sustainability across PEPFAR-supported countries.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Progress in 13 countries close to epidemic control demonstrates that through targeted effort and investments, countries can build more sustainable national health systems.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SID is a valuable tool to assess sustainability, but deeper analysis is needed to determine what countries are currently spending on interventions and what they </a:t>
            </a:r>
            <a:r>
              <a:rPr lang="en-US" sz="2400" b="1" dirty="0" smtClean="0"/>
              <a:t>should </a:t>
            </a:r>
            <a:r>
              <a:rPr lang="en-US" sz="2400" dirty="0" smtClean="0"/>
              <a:t>cost.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7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355764"/>
            <a:ext cx="8449976" cy="346249"/>
          </a:xfrm>
        </p:spPr>
        <p:txBody>
          <a:bodyPr/>
          <a:lstStyle/>
          <a:p>
            <a:r>
              <a:rPr lang="en-US" sz="1800" dirty="0" smtClean="0"/>
              <a:t>SID results </a:t>
            </a:r>
            <a:r>
              <a:rPr lang="en-US" sz="1800" dirty="0"/>
              <a:t>are available at: https://</a:t>
            </a:r>
            <a:r>
              <a:rPr lang="en-US" sz="1800" dirty="0" err="1"/>
              <a:t>www.pepfar.gov</a:t>
            </a:r>
            <a:r>
              <a:rPr lang="en-US" sz="1800" dirty="0"/>
              <a:t>/countries/cop/</a:t>
            </a:r>
            <a:r>
              <a:rPr lang="en-US" sz="1800" dirty="0" err="1"/>
              <a:t>sids</a:t>
            </a:r>
            <a:r>
              <a:rPr lang="en-US" sz="1800" dirty="0"/>
              <a:t>/</a:t>
            </a:r>
            <a:r>
              <a:rPr lang="en-US" sz="1800" dirty="0" err="1"/>
              <a:t>index.htm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698831" cy="1524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615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PFAR Theme" id="{D554F53B-AEC7-4F82-A0D6-B045BF4FA345}" vid="{26E8B40A-6C7F-4326-89A2-440D0D9D6250}"/>
    </a:ext>
  </a:extLst>
</a:theme>
</file>

<file path=ppt/theme/theme2.xml><?xml version="1.0" encoding="utf-8"?>
<a:theme xmlns:a="http://schemas.openxmlformats.org/drawingml/2006/main" name="1_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PFAR Theme" id="{D554F53B-AEC7-4F82-A0D6-B045BF4FA345}" vid="{26E8B40A-6C7F-4326-89A2-440D0D9D6250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EPFAR Po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EPFAR Po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260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PEPFAR Theme</vt:lpstr>
      <vt:lpstr>1_PEPFAR Theme</vt:lpstr>
      <vt:lpstr>PEPFAR’s Sustainability Index and Dashboard: Results from SID 3.0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 S 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PEPFAR’s Sustainability Index and Dashboard: Results from SID 3.0</dc:title>
  <dc:creator>"%username%"</dc:creator>
  <cp:lastModifiedBy>Chris Hart</cp:lastModifiedBy>
  <cp:revision>17</cp:revision>
  <dcterms:created xsi:type="dcterms:W3CDTF">2018-07-16T19:53:26Z</dcterms:created>
  <dcterms:modified xsi:type="dcterms:W3CDTF">2018-07-25T06:56:44Z</dcterms:modified>
</cp:coreProperties>
</file>